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2"/>
  </p:notesMasterIdLst>
  <p:handoutMasterIdLst>
    <p:handoutMasterId r:id="rId13"/>
  </p:handoutMasterIdLst>
  <p:sldIdLst>
    <p:sldId id="256" r:id="rId2"/>
    <p:sldId id="296" r:id="rId3"/>
    <p:sldId id="257" r:id="rId4"/>
    <p:sldId id="297" r:id="rId5"/>
    <p:sldId id="260" r:id="rId6"/>
    <p:sldId id="295" r:id="rId7"/>
    <p:sldId id="273" r:id="rId8"/>
    <p:sldId id="284" r:id="rId9"/>
    <p:sldId id="293" r:id="rId10"/>
    <p:sldId id="294"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0194" autoAdjust="0"/>
  </p:normalViewPr>
  <p:slideViewPr>
    <p:cSldViewPr>
      <p:cViewPr varScale="1">
        <p:scale>
          <a:sx n="58" d="100"/>
          <a:sy n="58" d="100"/>
        </p:scale>
        <p:origin x="-84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918222B-7855-44CA-B4C6-38624B8F31B4}" type="datetimeFigureOut">
              <a:rPr lang="en-US" smtClean="0"/>
              <a:pPr/>
              <a:t>6/13/2009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8ACD05DD-8EEB-48E4-B30D-509C6D73277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B8976BE-ABBC-44EE-98E5-F9E2328269A9}" type="datetimeFigureOut">
              <a:rPr lang="en-US" smtClean="0"/>
              <a:pPr/>
              <a:t>6/13/2009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B557FDA-8EF8-4F7E-88D4-82611F853F6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Comment on </a:t>
            </a:r>
          </a:p>
          <a:p>
            <a:r>
              <a:rPr lang="en-US" dirty="0" smtClean="0"/>
              <a:t>Model the process</a:t>
            </a:r>
          </a:p>
          <a:p>
            <a:r>
              <a:rPr lang="en-US" dirty="0" smtClean="0"/>
              <a:t>Get students to commit</a:t>
            </a:r>
            <a:endParaRPr lang="en-US" dirty="0"/>
          </a:p>
        </p:txBody>
      </p:sp>
      <p:sp>
        <p:nvSpPr>
          <p:cNvPr id="4" name="Slide Number Placeholder 3"/>
          <p:cNvSpPr>
            <a:spLocks noGrp="1"/>
          </p:cNvSpPr>
          <p:nvPr>
            <p:ph type="sldNum" sz="quarter" idx="10"/>
          </p:nvPr>
        </p:nvSpPr>
        <p:spPr/>
        <p:txBody>
          <a:bodyPr/>
          <a:lstStyle/>
          <a:p>
            <a:fld id="{6B557FDA-8EF8-4F7E-88D4-82611F853F66}"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The most well-recalled portion of a lecture is the first five minutes, so using clickers to emphasize an important concept at the beginning of class may make good use of this phenomenon, as well as helping students to focus and settle down at the beginning of class</a:t>
            </a:r>
          </a:p>
          <a:p>
            <a:pPr lvl="1"/>
            <a:endParaRPr lang="en-US" dirty="0" smtClean="0"/>
          </a:p>
          <a:p>
            <a:pPr marL="465887" lvl="1" defTabSz="931774">
              <a:defRPr/>
            </a:pPr>
            <a:r>
              <a:rPr lang="en-US" dirty="0" smtClean="0"/>
              <a:t>Periodic breaks (e.g. for clicker questions) may help relieve student fatigue and “restart the attention clock”</a:t>
            </a:r>
          </a:p>
          <a:p>
            <a:r>
              <a:rPr lang="en-US" dirty="0" smtClean="0"/>
              <a:t> </a:t>
            </a:r>
          </a:p>
          <a:p>
            <a:pPr marL="0" lvl="1" defTabSz="931774">
              <a:defRPr/>
            </a:pPr>
            <a:r>
              <a:rPr lang="en-US" dirty="0" smtClean="0"/>
              <a:t>Sometimes the latter half of lectures is lost; because the average human attention span is no more than 20 minutes, recall of information drops drastically after 15-20 minutes (Burns, 1995), and students themselves report that the longest time they can comfortably endure uninterrupted lecture is 20-30 minutes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B557FDA-8EF8-4F7E-88D4-82611F853F66}"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more coverage does not necessarily indicate more learning or more retention by students </a:t>
            </a:r>
          </a:p>
          <a:p>
            <a:r>
              <a:rPr lang="en-US" dirty="0" smtClean="0"/>
              <a:t> </a:t>
            </a:r>
          </a:p>
          <a:p>
            <a:pPr lvl="0"/>
            <a:r>
              <a:rPr lang="en-US" dirty="0" smtClean="0"/>
              <a:t>While these strategies can increase the amount of material covered in a course, nevertheless, we have seen that most instructors do end up deciding to cover less material in their courses after they have started using clickers effectively. However, this is usually a choice made as a result of their recognizing that it takes longer than they had realized for the students to achieve the desired learning. This recognition is a result of the improved communication made possible through their use of clickers.</a:t>
            </a:r>
          </a:p>
          <a:p>
            <a:endParaRPr lang="en-US" dirty="0"/>
          </a:p>
        </p:txBody>
      </p:sp>
      <p:sp>
        <p:nvSpPr>
          <p:cNvPr id="4" name="Slide Number Placeholder 3"/>
          <p:cNvSpPr>
            <a:spLocks noGrp="1"/>
          </p:cNvSpPr>
          <p:nvPr>
            <p:ph type="sldNum" sz="quarter" idx="10"/>
          </p:nvPr>
        </p:nvSpPr>
        <p:spPr/>
        <p:txBody>
          <a:bodyPr/>
          <a:lstStyle/>
          <a:p>
            <a:fld id="{6B557FDA-8EF8-4F7E-88D4-82611F853F66}"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42E1844-710E-4683-B7CE-88417CA6559A}" type="datetimeFigureOut">
              <a:rPr lang="en-US" smtClean="0"/>
              <a:pPr/>
              <a:t>6/13/2009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F7D354-8872-4426-92CB-BB7AFC9078F5}"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2E1844-710E-4683-B7CE-88417CA6559A}" type="datetimeFigureOut">
              <a:rPr lang="en-US" smtClean="0"/>
              <a:pPr/>
              <a:t>6/13/2009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7D354-8872-4426-92CB-BB7AFC9078F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DF7D354-8872-4426-92CB-BB7AFC9078F5}"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2E1844-710E-4683-B7CE-88417CA6559A}" type="datetimeFigureOut">
              <a:rPr lang="en-US" smtClean="0"/>
              <a:pPr/>
              <a:t>6/13/2009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383DF6-FFA2-45DF-AA5E-BEEEF8BD4953}" type="datetimeFigureOut">
              <a:rPr lang="en-US" smtClean="0"/>
              <a:pPr/>
              <a:t>6/13/2009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4B39F-5C6D-48AD-940F-A4596CE604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42E1844-710E-4683-B7CE-88417CA6559A}" type="datetimeFigureOut">
              <a:rPr lang="en-US" smtClean="0"/>
              <a:pPr/>
              <a:t>6/13/2009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DF7D354-8872-4426-92CB-BB7AFC9078F5}"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42E1844-710E-4683-B7CE-88417CA6559A}" type="datetimeFigureOut">
              <a:rPr lang="en-US" smtClean="0"/>
              <a:pPr/>
              <a:t>6/13/2009</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F7D354-8872-4426-92CB-BB7AFC9078F5}"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42E1844-710E-4683-B7CE-88417CA6559A}" type="datetimeFigureOut">
              <a:rPr lang="en-US" smtClean="0"/>
              <a:pPr/>
              <a:t>6/13/2009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7D354-8872-4426-92CB-BB7AFC9078F5}"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42E1844-710E-4683-B7CE-88417CA6559A}" type="datetimeFigureOut">
              <a:rPr lang="en-US" smtClean="0"/>
              <a:pPr/>
              <a:t>6/13/2009</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DF7D354-8872-4426-92CB-BB7AFC9078F5}"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42E1844-710E-4683-B7CE-88417CA6559A}" type="datetimeFigureOut">
              <a:rPr lang="en-US" smtClean="0"/>
              <a:pPr/>
              <a:t>6/13/2009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DF7D354-8872-4426-92CB-BB7AFC907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42E1844-710E-4683-B7CE-88417CA6559A}" type="datetimeFigureOut">
              <a:rPr lang="en-US" smtClean="0"/>
              <a:pPr/>
              <a:t>6/13/2009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DF7D354-8872-4426-92CB-BB7AFC907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DF7D354-8872-4426-92CB-BB7AFC9078F5}"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42E1844-710E-4683-B7CE-88417CA6559A}" type="datetimeFigureOut">
              <a:rPr lang="en-US" smtClean="0"/>
              <a:pPr/>
              <a:t>6/13/2009</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DF7D354-8872-4426-92CB-BB7AFC9078F5}"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42E1844-710E-4683-B7CE-88417CA6559A}" type="datetimeFigureOut">
              <a:rPr lang="en-US" smtClean="0"/>
              <a:pPr/>
              <a:t>6/13/2009</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42E1844-710E-4683-B7CE-88417CA6559A}" type="datetimeFigureOut">
              <a:rPr lang="en-US" smtClean="0"/>
              <a:pPr/>
              <a:t>6/13/2009</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DF7D354-8872-4426-92CB-BB7AFC9078F5}"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net.educause.edu/ir/library/pdf/ELI7002.pdf" TargetMode="External"/><Relationship Id="rId2" Type="http://schemas.openxmlformats.org/officeDocument/2006/relationships/hyperlink" Target="http://www.cwsei.ubc.ca/resources/files/Clicker_guide_CWSEI_CU-SEI_04-08.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819400"/>
          </a:xfrm>
        </p:spPr>
        <p:txBody>
          <a:bodyPr>
            <a:normAutofit/>
          </a:bodyPr>
          <a:lstStyle/>
          <a:p>
            <a:r>
              <a:rPr lang="en-US" sz="1800" dirty="0" smtClean="0"/>
              <a:t>Presented to:</a:t>
            </a:r>
          </a:p>
          <a:p>
            <a:r>
              <a:rPr lang="en-US" sz="1800" dirty="0" smtClean="0"/>
              <a:t>ISW Facilitator’s conference</a:t>
            </a:r>
          </a:p>
          <a:p>
            <a:r>
              <a:rPr lang="en-US" sz="1800" dirty="0" smtClean="0"/>
              <a:t>June, 2009</a:t>
            </a:r>
          </a:p>
          <a:p>
            <a:endParaRPr lang="en-US" sz="1800" dirty="0" smtClean="0"/>
          </a:p>
          <a:p>
            <a:r>
              <a:rPr lang="en-US" sz="1800" dirty="0" smtClean="0"/>
              <a:t>Presented by:</a:t>
            </a:r>
          </a:p>
          <a:p>
            <a:r>
              <a:rPr lang="en-US" sz="1800" dirty="0" smtClean="0"/>
              <a:t>Marie Krbavac </a:t>
            </a:r>
          </a:p>
          <a:p>
            <a:r>
              <a:rPr lang="en-US" sz="1800" dirty="0" smtClean="0"/>
              <a:t>Marjorie Contenti</a:t>
            </a:r>
          </a:p>
          <a:p>
            <a:r>
              <a:rPr lang="en-US" sz="1800" dirty="0" smtClean="0"/>
              <a:t>SAIT Polytechnic</a:t>
            </a:r>
            <a:endParaRPr lang="en-US" sz="1800" dirty="0"/>
          </a:p>
        </p:txBody>
      </p:sp>
      <p:sp>
        <p:nvSpPr>
          <p:cNvPr id="2" name="Title 1"/>
          <p:cNvSpPr>
            <a:spLocks noGrp="1"/>
          </p:cNvSpPr>
          <p:nvPr>
            <p:ph type="ctrTitle"/>
          </p:nvPr>
        </p:nvSpPr>
        <p:spPr/>
        <p:txBody>
          <a:bodyPr/>
          <a:lstStyle/>
          <a:p>
            <a:r>
              <a:rPr lang="en-US" dirty="0" smtClean="0"/>
              <a:t>Using Technology to Enhance ISW Delivery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Box 2"/>
          <p:cNvSpPr txBox="1"/>
          <p:nvPr/>
        </p:nvSpPr>
        <p:spPr>
          <a:xfrm>
            <a:off x="533400" y="1600200"/>
            <a:ext cx="7924800" cy="2862322"/>
          </a:xfrm>
          <a:prstGeom prst="rect">
            <a:avLst/>
          </a:prstGeom>
          <a:noFill/>
        </p:spPr>
        <p:txBody>
          <a:bodyPr wrap="square" rtlCol="0">
            <a:spAutoFit/>
          </a:bodyPr>
          <a:lstStyle/>
          <a:p>
            <a:r>
              <a:rPr lang="en-US" dirty="0" smtClean="0"/>
              <a:t>Caldwell, J. (2007). Clickers </a:t>
            </a:r>
            <a:r>
              <a:rPr lang="en-US" dirty="0"/>
              <a:t>in the Large Classroom: Current Research and Best-Practice </a:t>
            </a:r>
            <a:r>
              <a:rPr lang="en-US" dirty="0" smtClean="0"/>
              <a:t>tips. CBE </a:t>
            </a:r>
            <a:r>
              <a:rPr lang="en-US" dirty="0"/>
              <a:t>Life Sciences </a:t>
            </a:r>
            <a:r>
              <a:rPr lang="en-US" dirty="0" smtClean="0"/>
              <a:t>Education. Volume 6 (Spring 2007).</a:t>
            </a:r>
            <a:endParaRPr lang="en-US" dirty="0"/>
          </a:p>
          <a:p>
            <a:endParaRPr lang="en-US" dirty="0" smtClean="0"/>
          </a:p>
          <a:p>
            <a:r>
              <a:rPr lang="en-US" dirty="0"/>
              <a:t>An instructor’s guide to the effective use of personal response systems (“clickers”) in </a:t>
            </a:r>
            <a:r>
              <a:rPr lang="en-US" dirty="0" smtClean="0"/>
              <a:t>teaching. </a:t>
            </a:r>
            <a:r>
              <a:rPr lang="en-US" dirty="0" smtClean="0">
                <a:hlinkClick r:id="rId2"/>
              </a:rPr>
              <a:t>http://www.cwsei.ubc.ca/resources/files/Clicker_guide_CWSEI_CU-SEI_04-08.pdf</a:t>
            </a:r>
            <a:r>
              <a:rPr lang="en-US" dirty="0" smtClean="0"/>
              <a:t> </a:t>
            </a:r>
            <a:endParaRPr lang="en-US" dirty="0"/>
          </a:p>
          <a:p>
            <a:endParaRPr lang="en-US" dirty="0" smtClean="0"/>
          </a:p>
          <a:p>
            <a:r>
              <a:rPr lang="en-US" dirty="0" smtClean="0"/>
              <a:t>7 things you should know about clickers. </a:t>
            </a:r>
            <a:r>
              <a:rPr lang="en-US" dirty="0" smtClean="0">
                <a:hlinkClick r:id="rId3"/>
              </a:rPr>
              <a:t>http://net.educause.edu/ir/library/pdf/ELI7002.pdf</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365F91"/>
                </a:solidFill>
                <a:latin typeface="Times New Roman"/>
              </a:rPr>
              <a:t>Learning Objectives </a:t>
            </a:r>
            <a:endParaRPr lang="en-US" dirty="0"/>
          </a:p>
        </p:txBody>
      </p:sp>
      <p:sp>
        <p:nvSpPr>
          <p:cNvPr id="3" name="Text Placeholder 2"/>
          <p:cNvSpPr>
            <a:spLocks noGrp="1"/>
          </p:cNvSpPr>
          <p:nvPr>
            <p:ph type="body" idx="1"/>
          </p:nvPr>
        </p:nvSpPr>
        <p:spPr/>
        <p:txBody>
          <a:bodyPr>
            <a:normAutofit/>
          </a:bodyPr>
          <a:lstStyle/>
          <a:p>
            <a:endParaRPr lang="en-US" sz="3200" dirty="0" smtClean="0"/>
          </a:p>
          <a:p>
            <a:r>
              <a:rPr lang="en-US" sz="3200" dirty="0" smtClean="0"/>
              <a:t>As a result of this session, participants will be able to:</a:t>
            </a:r>
          </a:p>
          <a:p>
            <a:pPr lvl="1"/>
            <a:r>
              <a:rPr lang="en-US" sz="3200" dirty="0" smtClean="0"/>
              <a:t>Use clickers, as a student, in a classroom setting</a:t>
            </a:r>
          </a:p>
          <a:p>
            <a:pPr lvl="1"/>
            <a:r>
              <a:rPr lang="en-US" sz="3200" dirty="0" smtClean="0"/>
              <a:t>Assess the possibilities of using clickers in ISW delivery</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baseline="0" dirty="0" smtClean="0">
                <a:solidFill>
                  <a:srgbClr val="365F91"/>
                </a:solidFill>
                <a:latin typeface="Times New Roman"/>
              </a:rPr>
              <a:t>Known</a:t>
            </a:r>
            <a:r>
              <a:rPr lang="en-US" b="1" dirty="0" smtClean="0">
                <a:solidFill>
                  <a:srgbClr val="365F91"/>
                </a:solidFill>
                <a:latin typeface="Times New Roman"/>
              </a:rPr>
              <a:t> by Many Names: </a:t>
            </a:r>
            <a:r>
              <a:rPr lang="en-US" b="1" baseline="0" dirty="0" smtClean="0">
                <a:solidFill>
                  <a:srgbClr val="365F91"/>
                </a:solidFill>
                <a:latin typeface="Times New Roman"/>
              </a:rPr>
              <a:t>Clickers,</a:t>
            </a:r>
            <a:r>
              <a:rPr lang="en-US" b="1" dirty="0" smtClean="0">
                <a:solidFill>
                  <a:srgbClr val="365F91"/>
                </a:solidFill>
                <a:latin typeface="Times New Roman"/>
              </a:rPr>
              <a:t> </a:t>
            </a:r>
            <a:r>
              <a:rPr lang="en-US" b="1" baseline="0" dirty="0" smtClean="0">
                <a:solidFill>
                  <a:srgbClr val="365F91"/>
                </a:solidFill>
                <a:latin typeface="Times New Roman"/>
              </a:rPr>
              <a:t>AKA</a:t>
            </a:r>
          </a:p>
        </p:txBody>
      </p:sp>
      <p:graphicFrame>
        <p:nvGraphicFramePr>
          <p:cNvPr id="5" name="Table 4"/>
          <p:cNvGraphicFramePr>
            <a:graphicFrameLocks noGrp="1"/>
          </p:cNvGraphicFramePr>
          <p:nvPr/>
        </p:nvGraphicFramePr>
        <p:xfrm>
          <a:off x="762000" y="1397000"/>
          <a:ext cx="7225030" cy="3840480"/>
        </p:xfrm>
        <a:graphic>
          <a:graphicData uri="http://schemas.openxmlformats.org/drawingml/2006/table">
            <a:tbl>
              <a:tblPr firstRow="1" bandRow="1">
                <a:tableStyleId>{306799F8-075E-4A3A-A7F6-7FBC6576F1A4}</a:tableStyleId>
              </a:tblPr>
              <a:tblGrid>
                <a:gridCol w="5105400"/>
                <a:gridCol w="2119630"/>
              </a:tblGrid>
              <a:tr h="370840">
                <a:tc>
                  <a:txBody>
                    <a:bodyPr/>
                    <a:lstStyle/>
                    <a:p>
                      <a:r>
                        <a:rPr lang="en-US" sz="2400" dirty="0" smtClean="0"/>
                        <a:t>Instructional Tool</a:t>
                      </a:r>
                      <a:endParaRPr lang="en-US" sz="2400" dirty="0"/>
                    </a:p>
                  </a:txBody>
                  <a:tcPr>
                    <a:lnL w="9525" cap="flat" cmpd="sng" algn="ctr">
                      <a:noFill/>
                      <a:prstDash val="solid"/>
                    </a:lnL>
                    <a:lnR w="12700" cap="flat" cmpd="sng" algn="ctr">
                      <a:solidFill>
                        <a:schemeClr val="accent3">
                          <a:lumMod val="75000"/>
                        </a:schemeClr>
                      </a:solidFill>
                      <a:prstDash val="solid"/>
                      <a:round/>
                      <a:headEnd type="none" w="med" len="med"/>
                      <a:tailEnd type="none" w="med" len="med"/>
                    </a:lnR>
                    <a:lnT w="9525" cap="flat" cmpd="sng" algn="ctr">
                      <a:noFill/>
                      <a:prstDash val="soli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smtClean="0"/>
                        <a:t>Device</a:t>
                      </a:r>
                      <a:endParaRPr lang="en-US" sz="2400" dirty="0"/>
                    </a:p>
                  </a:txBody>
                  <a:tcPr>
                    <a:lnL w="12700" cap="flat" cmpd="sng" algn="ctr">
                      <a:solidFill>
                        <a:schemeClr val="accent3">
                          <a:lumMod val="75000"/>
                        </a:schemeClr>
                      </a:solidFill>
                      <a:prstDash val="solid"/>
                      <a:round/>
                      <a:headEnd type="none" w="med" len="med"/>
                      <a:tailEnd type="none" w="med" len="med"/>
                    </a:lnL>
                    <a:lnR w="9525" cap="flat" cmpd="sng" algn="ctr">
                      <a:noFill/>
                      <a:prstDash val="solid"/>
                    </a:lnR>
                    <a:lnT w="9525" cap="flat" cmpd="sng" algn="ctr">
                      <a:noFill/>
                      <a:prstDash val="soli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2400" kern="1200" dirty="0" smtClean="0"/>
                        <a:t>Audience response systems (ARS)</a:t>
                      </a:r>
                    </a:p>
                    <a:p>
                      <a:r>
                        <a:rPr lang="en-US" sz="2400" kern="1200" dirty="0" smtClean="0"/>
                        <a:t>Classroom response system</a:t>
                      </a:r>
                    </a:p>
                    <a:p>
                      <a:r>
                        <a:rPr lang="en-US" sz="2400" kern="1200" dirty="0" smtClean="0"/>
                        <a:t>Personal response system</a:t>
                      </a:r>
                    </a:p>
                    <a:p>
                      <a:r>
                        <a:rPr lang="en-US" sz="2400" kern="1200" dirty="0" smtClean="0"/>
                        <a:t>Classroom communication system</a:t>
                      </a:r>
                    </a:p>
                    <a:p>
                      <a:r>
                        <a:rPr lang="en-US" sz="2400" kern="1200" dirty="0" smtClean="0"/>
                        <a:t>Group response system</a:t>
                      </a:r>
                    </a:p>
                    <a:p>
                      <a:r>
                        <a:rPr lang="en-US" sz="2400" kern="1200" dirty="0" smtClean="0"/>
                        <a:t>Audience response system</a:t>
                      </a:r>
                    </a:p>
                    <a:p>
                      <a:r>
                        <a:rPr lang="en-US" sz="2400" kern="1200" dirty="0" smtClean="0"/>
                        <a:t>Electronic voting system</a:t>
                      </a:r>
                    </a:p>
                    <a:p>
                      <a:r>
                        <a:rPr lang="en-US" sz="2400" kern="1200" dirty="0" smtClean="0"/>
                        <a:t>Audience paced feedback system</a:t>
                      </a:r>
                    </a:p>
                    <a:p>
                      <a:r>
                        <a:rPr lang="en-US" sz="2400" kern="1200" dirty="0" smtClean="0"/>
                        <a:t>Classroom network</a:t>
                      </a:r>
                      <a:endParaRPr lang="en-US" sz="2400" kern="1200" dirty="0" smtClean="0">
                        <a:solidFill>
                          <a:schemeClr val="dk1"/>
                        </a:solidFill>
                        <a:latin typeface="+mn-lt"/>
                        <a:ea typeface="+mn-ea"/>
                        <a:cs typeface="+mn-cs"/>
                      </a:endParaRPr>
                    </a:p>
                  </a:txBody>
                  <a:tcPr>
                    <a:lnL w="9525" cap="flat" cmpd="sng" algn="ctr">
                      <a:noFill/>
                      <a:prstDash val="soli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2400" kern="1200" dirty="0" smtClean="0"/>
                        <a:t>Clickers</a:t>
                      </a:r>
                    </a:p>
                    <a:p>
                      <a:r>
                        <a:rPr lang="en-US" sz="2400" kern="1200" dirty="0" smtClean="0"/>
                        <a:t>Key-pads</a:t>
                      </a:r>
                    </a:p>
                    <a:p>
                      <a:r>
                        <a:rPr lang="en-US" sz="2400" kern="1200" dirty="0" smtClean="0"/>
                        <a:t>Handsets</a:t>
                      </a:r>
                    </a:p>
                    <a:p>
                      <a:r>
                        <a:rPr lang="en-US" sz="2400" kern="1200" dirty="0" smtClean="0"/>
                        <a:t>Zappers</a:t>
                      </a:r>
                    </a:p>
                    <a:p>
                      <a:endParaRPr lang="en-US" sz="2400" dirty="0"/>
                    </a:p>
                  </a:txBody>
                  <a:tcPr>
                    <a:lnL w="12700" cap="flat" cmpd="sng" algn="ctr">
                      <a:solidFill>
                        <a:schemeClr val="accent3">
                          <a:lumMod val="75000"/>
                        </a:schemeClr>
                      </a:solidFill>
                      <a:prstDash val="solid"/>
                      <a:round/>
                      <a:headEnd type="none" w="med" len="med"/>
                      <a:tailEnd type="none" w="med" len="med"/>
                    </a:lnL>
                    <a:lnR w="9525" cap="flat" cmpd="sng" algn="ctr">
                      <a:noFill/>
                      <a:prstDash val="solid"/>
                    </a:lnR>
                    <a:lnT w="12700" cap="flat" cmpd="sng" algn="ctr">
                      <a:solidFill>
                        <a:schemeClr val="accent3">
                          <a:lumMod val="75000"/>
                        </a:schemeClr>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365F91"/>
                </a:solidFill>
                <a:latin typeface="Times New Roman"/>
              </a:rPr>
              <a:t>Benefits and Drawbacks of Using Clickers in ISW</a:t>
            </a:r>
            <a:endParaRPr lang="en-US" dirty="0"/>
          </a:p>
        </p:txBody>
      </p:sp>
      <p:sp>
        <p:nvSpPr>
          <p:cNvPr id="3" name="Text Placeholder 2"/>
          <p:cNvSpPr>
            <a:spLocks noGrp="1"/>
          </p:cNvSpPr>
          <p:nvPr>
            <p:ph type="body" idx="1"/>
          </p:nvPr>
        </p:nvSpPr>
        <p:spPr/>
        <p:txBody>
          <a:bodyPr>
            <a:normAutofit/>
          </a:bodyPr>
          <a:lstStyle/>
          <a:p>
            <a:r>
              <a:rPr lang="en-US" dirty="0" smtClean="0"/>
              <a:t>Discuss in smaller groups: </a:t>
            </a:r>
          </a:p>
          <a:p>
            <a:r>
              <a:rPr lang="en-US" b="1" dirty="0" smtClean="0"/>
              <a:t>How</a:t>
            </a:r>
            <a:r>
              <a:rPr lang="en-US" dirty="0" smtClean="0"/>
              <a:t> could clickers be used to enhance ISW delivery?  Think of the sessions in ISW, including </a:t>
            </a:r>
            <a:r>
              <a:rPr lang="en-US" sz="2800" dirty="0" smtClean="0"/>
              <a:t>Ice Breakers, ISW History, Instructional Techniques, BOPPPS, Learning Objectives, Giving Effective Feedback, Mini Lesson Cycle, Learning Styles, Classroom </a:t>
            </a:r>
            <a:r>
              <a:rPr lang="en-US" sz="2800" dirty="0" smtClean="0"/>
              <a:t>Management, other sessions in your ISW’s?</a:t>
            </a:r>
            <a:endParaRPr lang="en-US" sz="2800" dirty="0" smtClean="0"/>
          </a:p>
          <a:p>
            <a:r>
              <a:rPr lang="en-US" sz="2800" b="1" dirty="0" smtClean="0"/>
              <a:t>List</a:t>
            </a:r>
            <a:r>
              <a:rPr lang="en-US" sz="2800" dirty="0" smtClean="0"/>
              <a:t> </a:t>
            </a:r>
            <a:r>
              <a:rPr lang="en-US" sz="2800" dirty="0" smtClean="0"/>
              <a:t>several potential </a:t>
            </a:r>
            <a:r>
              <a:rPr lang="en-US" sz="2800" dirty="0" smtClean="0"/>
              <a:t>benefits and drawbacks</a:t>
            </a:r>
          </a:p>
          <a:p>
            <a:r>
              <a:rPr lang="en-US" sz="2800" dirty="0" smtClean="0"/>
              <a:t>Report to the large group</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Documents and Settings\mkrbavac\Local Settings\Temporary Internet Files\Content.IE5\I05S5JII\MPj04395360000[1].jpg"/>
          <p:cNvPicPr>
            <a:picLocks noChangeAspect="1" noChangeArrowheads="1"/>
          </p:cNvPicPr>
          <p:nvPr/>
        </p:nvPicPr>
        <p:blipFill>
          <a:blip r:embed="rId3">
            <a:clrChange>
              <a:clrFrom>
                <a:srgbClr val="CAB8A7"/>
              </a:clrFrom>
              <a:clrTo>
                <a:srgbClr val="CAB8A7">
                  <a:alpha val="0"/>
                </a:srgbClr>
              </a:clrTo>
            </a:clrChange>
          </a:blip>
          <a:srcRect t="15487" b="31416"/>
          <a:stretch>
            <a:fillRect/>
          </a:stretch>
        </p:blipFill>
        <p:spPr bwMode="auto">
          <a:xfrm>
            <a:off x="1295400" y="4876800"/>
            <a:ext cx="6400800" cy="1828800"/>
          </a:xfrm>
          <a:prstGeom prst="rect">
            <a:avLst/>
          </a:prstGeom>
          <a:noFill/>
          <a:ln>
            <a:noFill/>
          </a:ln>
          <a:effectLst/>
        </p:spPr>
      </p:pic>
      <p:sp>
        <p:nvSpPr>
          <p:cNvPr id="2" name="Title 1"/>
          <p:cNvSpPr>
            <a:spLocks noGrp="1"/>
          </p:cNvSpPr>
          <p:nvPr>
            <p:ph type="title"/>
          </p:nvPr>
        </p:nvSpPr>
        <p:spPr/>
        <p:txBody>
          <a:bodyPr/>
          <a:lstStyle/>
          <a:p>
            <a:pPr marR="0" rtl="0"/>
            <a:r>
              <a:rPr lang="en-US" b="1" baseline="0" dirty="0" smtClean="0">
                <a:solidFill>
                  <a:srgbClr val="365F91"/>
                </a:solidFill>
                <a:latin typeface="Times New Roman"/>
              </a:rPr>
              <a:t>Reasons for Using Clickers</a:t>
            </a:r>
          </a:p>
        </p:txBody>
      </p:sp>
      <p:sp>
        <p:nvSpPr>
          <p:cNvPr id="3" name="Text Placeholder 2"/>
          <p:cNvSpPr>
            <a:spLocks noGrp="1"/>
          </p:cNvSpPr>
          <p:nvPr>
            <p:ph type="body" idx="1"/>
          </p:nvPr>
        </p:nvSpPr>
        <p:spPr>
          <a:xfrm>
            <a:off x="457200" y="1295401"/>
            <a:ext cx="8229600" cy="3429000"/>
          </a:xfrm>
        </p:spPr>
        <p:txBody>
          <a:bodyPr>
            <a:normAutofit/>
          </a:bodyPr>
          <a:lstStyle/>
          <a:p>
            <a:pPr lvl="0"/>
            <a:r>
              <a:rPr lang="en-US" dirty="0" smtClean="0"/>
              <a:t>Support active learning</a:t>
            </a:r>
          </a:p>
          <a:p>
            <a:pPr lvl="0"/>
            <a:r>
              <a:rPr lang="en-US" dirty="0" smtClean="0"/>
              <a:t>Promote </a:t>
            </a:r>
            <a:r>
              <a:rPr lang="en-US" dirty="0"/>
              <a:t>student-student discussion</a:t>
            </a:r>
          </a:p>
          <a:p>
            <a:pPr lvl="0"/>
            <a:r>
              <a:rPr lang="en-US" dirty="0"/>
              <a:t>Provide the instructor with feedback about student learning</a:t>
            </a:r>
          </a:p>
          <a:p>
            <a:pPr lvl="0"/>
            <a:r>
              <a:rPr lang="en-US" dirty="0"/>
              <a:t>Provide students with feedback about their own understanding</a:t>
            </a:r>
          </a:p>
          <a:p>
            <a:pPr lvl="0"/>
            <a:r>
              <a:rPr lang="en-US" dirty="0"/>
              <a:t>Formative assessment tool that can guide </a:t>
            </a:r>
            <a:r>
              <a:rPr lang="en-US" dirty="0" smtClean="0"/>
              <a:t>teaching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365F91"/>
                </a:solidFill>
                <a:latin typeface="Times New Roman"/>
              </a:rPr>
              <a:t>Reasons for Using Clickers (continued)</a:t>
            </a:r>
            <a:endParaRPr lang="en-US" dirty="0"/>
          </a:p>
        </p:txBody>
      </p:sp>
      <p:sp>
        <p:nvSpPr>
          <p:cNvPr id="3" name="Text Placeholder 2"/>
          <p:cNvSpPr>
            <a:spLocks noGrp="1"/>
          </p:cNvSpPr>
          <p:nvPr>
            <p:ph type="body" idx="1"/>
          </p:nvPr>
        </p:nvSpPr>
        <p:spPr/>
        <p:txBody>
          <a:bodyPr/>
          <a:lstStyle/>
          <a:p>
            <a:pPr lvl="0"/>
            <a:r>
              <a:rPr lang="en-US" dirty="0" smtClean="0"/>
              <a:t>Give students a voice</a:t>
            </a:r>
          </a:p>
          <a:p>
            <a:pPr lvl="0"/>
            <a:r>
              <a:rPr lang="en-US" dirty="0" smtClean="0"/>
              <a:t>Facilitate student accountability</a:t>
            </a:r>
          </a:p>
          <a:p>
            <a:pPr lvl="0"/>
            <a:r>
              <a:rPr lang="en-US" dirty="0" smtClean="0"/>
              <a:t>Model the process of critical thinking </a:t>
            </a:r>
          </a:p>
          <a:p>
            <a:pPr lvl="0"/>
            <a:r>
              <a:rPr lang="en-US" dirty="0" smtClean="0"/>
              <a:t>Get students to commit to an answer</a:t>
            </a:r>
          </a:p>
          <a:p>
            <a:pPr lvl="0"/>
            <a:r>
              <a:rPr lang="en-US" dirty="0" smtClean="0"/>
              <a:t>Send a message that the instructor’s priority is student learning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baseline="0" smtClean="0">
                <a:solidFill>
                  <a:srgbClr val="365F91"/>
                </a:solidFill>
                <a:latin typeface="Times New Roman"/>
              </a:rPr>
              <a:t>Benefits of Clickers</a:t>
            </a:r>
          </a:p>
        </p:txBody>
      </p:sp>
      <p:sp>
        <p:nvSpPr>
          <p:cNvPr id="3" name="Text Placeholder 2"/>
          <p:cNvSpPr>
            <a:spLocks noGrp="1"/>
          </p:cNvSpPr>
          <p:nvPr>
            <p:ph type="body" idx="1"/>
          </p:nvPr>
        </p:nvSpPr>
        <p:spPr/>
        <p:txBody>
          <a:bodyPr>
            <a:normAutofit fontScale="92500" lnSpcReduction="20000"/>
          </a:bodyPr>
          <a:lstStyle/>
          <a:p>
            <a:pPr lvl="0"/>
            <a:r>
              <a:rPr lang="en-US" dirty="0"/>
              <a:t>Useful in sustaining attention and breaking up </a:t>
            </a:r>
            <a:r>
              <a:rPr lang="en-US" dirty="0" smtClean="0"/>
              <a:t>lectures</a:t>
            </a:r>
            <a:endParaRPr lang="en-US" dirty="0"/>
          </a:p>
          <a:p>
            <a:pPr lvl="0"/>
            <a:r>
              <a:rPr lang="en-US" dirty="0"/>
              <a:t>May help to turn recall into </a:t>
            </a:r>
            <a:r>
              <a:rPr lang="en-US" dirty="0" smtClean="0"/>
              <a:t>application</a:t>
            </a:r>
            <a:endParaRPr lang="en-US" dirty="0"/>
          </a:p>
          <a:p>
            <a:pPr lvl="0"/>
            <a:r>
              <a:rPr lang="en-US" dirty="0"/>
              <a:t>Students </a:t>
            </a:r>
            <a:r>
              <a:rPr lang="en-US" dirty="0" smtClean="0"/>
              <a:t>become </a:t>
            </a:r>
            <a:r>
              <a:rPr lang="en-US" dirty="0"/>
              <a:t>more visibly active participants and are more likely to ask and answer </a:t>
            </a:r>
            <a:r>
              <a:rPr lang="en-US" dirty="0" smtClean="0"/>
              <a:t>questions</a:t>
            </a:r>
            <a:endParaRPr lang="en-US" dirty="0"/>
          </a:p>
          <a:p>
            <a:pPr lvl="0"/>
            <a:r>
              <a:rPr lang="en-US" dirty="0" smtClean="0"/>
              <a:t>Increased awareness </a:t>
            </a:r>
            <a:r>
              <a:rPr lang="en-US" dirty="0"/>
              <a:t>of the diversity of ideas and understanding within the </a:t>
            </a:r>
            <a:r>
              <a:rPr lang="en-US" dirty="0" smtClean="0"/>
              <a:t>classroom</a:t>
            </a:r>
            <a:endParaRPr lang="en-US" dirty="0"/>
          </a:p>
          <a:p>
            <a:pPr lvl="0"/>
            <a:r>
              <a:rPr lang="en-US" dirty="0" smtClean="0"/>
              <a:t>Liven </a:t>
            </a:r>
            <a:r>
              <a:rPr lang="en-US" dirty="0"/>
              <a:t>up a </a:t>
            </a:r>
            <a:r>
              <a:rPr lang="en-US" dirty="0" smtClean="0"/>
              <a:t>classroom - </a:t>
            </a:r>
            <a:r>
              <a:rPr lang="en-US" dirty="0"/>
              <a:t>Instructors report less sleeping, more discussion, and improved alertness during the class</a:t>
            </a:r>
            <a:r>
              <a:rPr lang="en-US" dirty="0" smtClean="0"/>
              <a:t>.</a:t>
            </a:r>
            <a:endParaRPr lang="en-US" dirty="0"/>
          </a:p>
          <a:p>
            <a:pPr lvl="0"/>
            <a:r>
              <a:rPr lang="en-US" dirty="0" smtClean="0"/>
              <a:t>Increased attendance </a:t>
            </a:r>
            <a:r>
              <a:rPr lang="en-US" dirty="0"/>
              <a:t>particularly when performance on ARS questions is linked to </a:t>
            </a:r>
            <a:r>
              <a:rPr lang="en-US" dirty="0" smtClean="0"/>
              <a:t>grades</a:t>
            </a:r>
            <a:endParaRPr lang="en-US" dirty="0"/>
          </a:p>
          <a:p>
            <a:pPr lvl="0"/>
            <a:r>
              <a:rPr lang="en-US" dirty="0" smtClean="0"/>
              <a:t>Efficient </a:t>
            </a:r>
            <a:r>
              <a:rPr lang="en-US" dirty="0"/>
              <a:t>way to hold all students accountable for pre-class </a:t>
            </a:r>
            <a:r>
              <a:rPr lang="en-US" dirty="0" smtClean="0"/>
              <a:t>preparation</a:t>
            </a:r>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C:\Documents and Settings\mkrbavac\Local Settings\Temporary Internet Files\Content.IE5\G9C52DNL\MPj04394220000[1].jpg"/>
          <p:cNvPicPr>
            <a:picLocks noChangeAspect="1" noChangeArrowheads="1"/>
          </p:cNvPicPr>
          <p:nvPr/>
        </p:nvPicPr>
        <p:blipFill>
          <a:blip r:embed="rId3" cstate="print"/>
          <a:srcRect/>
          <a:stretch>
            <a:fillRect/>
          </a:stretch>
        </p:blipFill>
        <p:spPr bwMode="auto">
          <a:xfrm>
            <a:off x="6324600" y="3886200"/>
            <a:ext cx="2209800" cy="2209800"/>
          </a:xfrm>
          <a:prstGeom prst="rect">
            <a:avLst/>
          </a:prstGeom>
          <a:noFill/>
        </p:spPr>
      </p:pic>
      <p:sp>
        <p:nvSpPr>
          <p:cNvPr id="2" name="Title 1"/>
          <p:cNvSpPr>
            <a:spLocks noGrp="1"/>
          </p:cNvSpPr>
          <p:nvPr>
            <p:ph type="title"/>
          </p:nvPr>
        </p:nvSpPr>
        <p:spPr>
          <a:xfrm>
            <a:off x="457200" y="274638"/>
            <a:ext cx="6629400" cy="1096962"/>
          </a:xfrm>
        </p:spPr>
        <p:txBody>
          <a:bodyPr>
            <a:normAutofit fontScale="90000"/>
          </a:bodyPr>
          <a:lstStyle/>
          <a:p>
            <a:pPr marR="0" rtl="0"/>
            <a:r>
              <a:rPr lang="en-US" b="1" baseline="0" dirty="0" smtClean="0">
                <a:solidFill>
                  <a:srgbClr val="365F91"/>
                </a:solidFill>
                <a:latin typeface="Times New Roman"/>
              </a:rPr>
              <a:t>Instructional Changes – less lecture, more active learning</a:t>
            </a:r>
          </a:p>
        </p:txBody>
      </p:sp>
      <p:sp>
        <p:nvSpPr>
          <p:cNvPr id="3" name="Text Placeholder 2"/>
          <p:cNvSpPr>
            <a:spLocks noGrp="1"/>
          </p:cNvSpPr>
          <p:nvPr>
            <p:ph type="body" idx="1"/>
          </p:nvPr>
        </p:nvSpPr>
        <p:spPr>
          <a:xfrm>
            <a:off x="457200" y="2057400"/>
            <a:ext cx="5181600" cy="4191000"/>
          </a:xfrm>
        </p:spPr>
        <p:txBody>
          <a:bodyPr>
            <a:normAutofit fontScale="85000" lnSpcReduction="20000"/>
          </a:bodyPr>
          <a:lstStyle/>
          <a:p>
            <a:pPr lvl="0"/>
            <a:r>
              <a:rPr lang="en-US" dirty="0" smtClean="0"/>
              <a:t>Perceived </a:t>
            </a:r>
            <a:r>
              <a:rPr lang="en-US" dirty="0"/>
              <a:t>improvements in student </a:t>
            </a:r>
            <a:r>
              <a:rPr lang="en-US" dirty="0" smtClean="0"/>
              <a:t>comprehension</a:t>
            </a:r>
            <a:endParaRPr lang="en-US" dirty="0"/>
          </a:p>
          <a:p>
            <a:pPr lvl="0"/>
            <a:r>
              <a:rPr lang="en-US" dirty="0" smtClean="0"/>
              <a:t>Increased </a:t>
            </a:r>
            <a:r>
              <a:rPr lang="en-US" dirty="0"/>
              <a:t>instructor awareness of student difficulties</a:t>
            </a:r>
          </a:p>
          <a:p>
            <a:pPr lvl="0"/>
            <a:r>
              <a:rPr lang="en-US" dirty="0"/>
              <a:t>Instructor can instantly assess whether the pace of the course is appropriate</a:t>
            </a:r>
          </a:p>
          <a:p>
            <a:pPr lvl="0"/>
            <a:r>
              <a:rPr lang="en-US" dirty="0"/>
              <a:t>Avoid unnecessary repetition of coverage</a:t>
            </a:r>
          </a:p>
          <a:p>
            <a:pPr>
              <a:buNone/>
            </a:pPr>
            <a:endParaRPr lang="en-US" dirty="0"/>
          </a:p>
          <a:p>
            <a:pPr lvl="0"/>
            <a:r>
              <a:rPr lang="en-US" dirty="0" smtClean="0"/>
              <a:t>Consider </a:t>
            </a:r>
            <a:r>
              <a:rPr lang="en-US" dirty="0"/>
              <a:t>evaluating the purpose and goals of lecture within the course</a:t>
            </a:r>
            <a:r>
              <a:rPr lang="en-US" dirty="0" smtClean="0"/>
              <a:t>.</a:t>
            </a:r>
            <a:endParaRPr lang="en-US" dirty="0"/>
          </a:p>
        </p:txBody>
      </p:sp>
      <p:pic>
        <p:nvPicPr>
          <p:cNvPr id="5" name="Picture 4" descr="C:\Documents and Settings\mkrbavac\Local Settings\Temporary Internet Files\Content.IE5\I05S5JII\MCj03974640000[1].wmf"/>
          <p:cNvPicPr>
            <a:picLocks noChangeAspect="1" noChangeArrowheads="1"/>
          </p:cNvPicPr>
          <p:nvPr/>
        </p:nvPicPr>
        <p:blipFill>
          <a:blip r:embed="rId4"/>
          <a:srcRect/>
          <a:stretch>
            <a:fillRect/>
          </a:stretch>
        </p:blipFill>
        <p:spPr bwMode="auto">
          <a:xfrm>
            <a:off x="6629400" y="1600200"/>
            <a:ext cx="1381658" cy="182697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baseline="0" dirty="0" smtClean="0">
                <a:solidFill>
                  <a:srgbClr val="365F91"/>
                </a:solidFill>
                <a:latin typeface="Times New Roman"/>
              </a:rPr>
              <a:t>Summary</a:t>
            </a:r>
          </a:p>
        </p:txBody>
      </p:sp>
      <p:sp>
        <p:nvSpPr>
          <p:cNvPr id="3" name="Text Placeholder 2"/>
          <p:cNvSpPr>
            <a:spLocks noGrp="1"/>
          </p:cNvSpPr>
          <p:nvPr>
            <p:ph type="body" idx="1"/>
          </p:nvPr>
        </p:nvSpPr>
        <p:spPr/>
        <p:txBody>
          <a:bodyPr>
            <a:normAutofit/>
          </a:bodyPr>
          <a:lstStyle/>
          <a:p>
            <a:pPr marL="0" indent="0">
              <a:buNone/>
            </a:pPr>
            <a:endParaRPr lang="en-US" dirty="0"/>
          </a:p>
          <a:p>
            <a:r>
              <a:rPr lang="en-US" dirty="0" smtClean="0"/>
              <a:t>Clickers can be a useful method of increasing participation and possibly retention</a:t>
            </a:r>
          </a:p>
          <a:p>
            <a:r>
              <a:rPr lang="en-US" dirty="0" smtClean="0"/>
              <a:t>Using them requires thoughtful examination of learning objectives, and time to design the lesson and format the material in the software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272</TotalTime>
  <Words>578</Words>
  <Application>Microsoft Office PowerPoint</Application>
  <PresentationFormat>On-screen Show (4:3)</PresentationFormat>
  <Paragraphs>86</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Using Technology to Enhance ISW Delivery</vt:lpstr>
      <vt:lpstr>Learning Objectives </vt:lpstr>
      <vt:lpstr>Known by Many Names: Clickers, AKA</vt:lpstr>
      <vt:lpstr>Benefits and Drawbacks of Using Clickers in ISW</vt:lpstr>
      <vt:lpstr>Reasons for Using Clickers</vt:lpstr>
      <vt:lpstr>Reasons for Using Clickers (continued)</vt:lpstr>
      <vt:lpstr>Benefits of Clickers</vt:lpstr>
      <vt:lpstr>Instructional Changes – less lecture, more active learning</vt:lpstr>
      <vt:lpstr>Summary</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Clickers Have Arrived!</dc:title>
  <dc:creator>mkrbavac</dc:creator>
  <cp:lastModifiedBy>mcontent</cp:lastModifiedBy>
  <cp:revision>23</cp:revision>
  <dcterms:created xsi:type="dcterms:W3CDTF">2009-01-30T16:13:25Z</dcterms:created>
  <dcterms:modified xsi:type="dcterms:W3CDTF">2009-06-13T14:32:05Z</dcterms:modified>
</cp:coreProperties>
</file>